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3" r:id="rId2"/>
    <p:sldId id="305" r:id="rId3"/>
    <p:sldId id="325" r:id="rId4"/>
    <p:sldId id="326" r:id="rId5"/>
    <p:sldId id="304" r:id="rId6"/>
    <p:sldId id="321" r:id="rId7"/>
    <p:sldId id="329" r:id="rId8"/>
    <p:sldId id="330" r:id="rId9"/>
    <p:sldId id="336" r:id="rId10"/>
    <p:sldId id="328" r:id="rId11"/>
    <p:sldId id="322" r:id="rId12"/>
    <p:sldId id="331" r:id="rId13"/>
    <p:sldId id="332" r:id="rId14"/>
    <p:sldId id="320" r:id="rId15"/>
  </p:sldIdLst>
  <p:sldSz cx="9906000" cy="6858000" type="A4"/>
  <p:notesSz cx="6791325" cy="99218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FF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98" d="100"/>
          <a:sy n="98" d="100"/>
        </p:scale>
        <p:origin x="1261" y="9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AppData\Roaming\Microsoft\Excel\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2559055118109"/>
          <c:y val="0.18097222222222226"/>
          <c:w val="0.85991885389326339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Sheet1!$F$7:$F$8</c:f>
              <c:strCache>
                <c:ptCount val="2"/>
                <c:pt idx="0">
                  <c:v>Despatch</c:v>
                </c:pt>
                <c:pt idx="1">
                  <c:v>Million Ton</c:v>
                </c:pt>
              </c:strCache>
            </c:strRef>
          </c:cat>
          <c:val>
            <c:numRef>
              <c:f>Sheet1!$F$9</c:f>
              <c:numCache>
                <c:formatCode>_(* #,##0.00_);_(* \(#,##0.00\);_(* "-"??_);_(@_)</c:formatCode>
                <c:ptCount val="1"/>
                <c:pt idx="0">
                  <c:v>23.443000000000001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35-4ACC-8C0F-76CB464FA3ED}"/>
            </c:ext>
          </c:extLst>
        </c:ser>
        <c:ser>
          <c:idx val="1"/>
          <c:order val="1"/>
          <c:tx>
            <c:strRef>
              <c:f>Sheet1!$E$10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Sheet1!$F$7:$F$8</c:f>
              <c:strCache>
                <c:ptCount val="2"/>
                <c:pt idx="0">
                  <c:v>Despatch</c:v>
                </c:pt>
                <c:pt idx="1">
                  <c:v>Million Ton</c:v>
                </c:pt>
              </c:strCache>
            </c:strRef>
          </c:cat>
          <c:val>
            <c:numRef>
              <c:f>Sheet1!$F$10</c:f>
              <c:numCache>
                <c:formatCode>_(* #,##0.00_);_(* \(#,##0.00\);_(* "-"??_);_(@_)</c:formatCode>
                <c:ptCount val="1"/>
                <c:pt idx="0">
                  <c:v>27.05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35-4ACC-8C0F-76CB464FA3ED}"/>
            </c:ext>
          </c:extLst>
        </c:ser>
        <c:ser>
          <c:idx val="2"/>
          <c:order val="2"/>
          <c:tx>
            <c:strRef>
              <c:f>Sheet1!$E$11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Sheet1!$F$7:$F$8</c:f>
              <c:strCache>
                <c:ptCount val="2"/>
                <c:pt idx="0">
                  <c:v>Despatch</c:v>
                </c:pt>
                <c:pt idx="1">
                  <c:v>Million Ton</c:v>
                </c:pt>
              </c:strCache>
            </c:strRef>
          </c:cat>
          <c:val>
            <c:numRef>
              <c:f>Sheet1!$F$11</c:f>
              <c:numCache>
                <c:formatCode>_(* #,##0.00_);_(* \(#,##0.00\);_(* "-"??_);_(@_)</c:formatCode>
                <c:ptCount val="1"/>
                <c:pt idx="0">
                  <c:v>29.14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35-4ACC-8C0F-76CB464FA3ED}"/>
            </c:ext>
          </c:extLst>
        </c:ser>
        <c:ser>
          <c:idx val="3"/>
          <c:order val="3"/>
          <c:tx>
            <c:strRef>
              <c:f>Sheet1!$E$12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Sheet1!$F$7:$F$8</c:f>
              <c:strCache>
                <c:ptCount val="2"/>
                <c:pt idx="0">
                  <c:v>Despatch</c:v>
                </c:pt>
                <c:pt idx="1">
                  <c:v>Million Ton</c:v>
                </c:pt>
              </c:strCache>
            </c:strRef>
          </c:cat>
          <c:val>
            <c:numRef>
              <c:f>Sheet1!$F$12</c:f>
              <c:numCache>
                <c:formatCode>_(* #,##0.00_);_(* \(#,##0.00\);_(* "-"??_);_(@_)</c:formatCode>
                <c:ptCount val="1"/>
                <c:pt idx="0">
                  <c:v>33.97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35-4ACC-8C0F-76CB464FA3ED}"/>
            </c:ext>
          </c:extLst>
        </c:ser>
        <c:ser>
          <c:idx val="4"/>
          <c:order val="4"/>
          <c:tx>
            <c:strRef>
              <c:f>Sheet1!$E$13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Sheet1!$F$7:$F$8</c:f>
              <c:strCache>
                <c:ptCount val="2"/>
                <c:pt idx="0">
                  <c:v>Despatch</c:v>
                </c:pt>
                <c:pt idx="1">
                  <c:v>Million Ton</c:v>
                </c:pt>
              </c:strCache>
            </c:strRef>
          </c:cat>
          <c:val>
            <c:numRef>
              <c:f>Sheet1!$F$13</c:f>
              <c:numCache>
                <c:formatCode>_(* #,##0.00_);_(* \(#,##0.00\);_(* "-"??_);_(@_)</c:formatCode>
                <c:ptCount val="1"/>
                <c:pt idx="0">
                  <c:v>32.36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35-4ACC-8C0F-76CB464FA3ED}"/>
            </c:ext>
          </c:extLst>
        </c:ser>
        <c:ser>
          <c:idx val="5"/>
          <c:order val="5"/>
          <c:tx>
            <c:strRef>
              <c:f>Sheet1!$E$14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Sheet1!$F$7:$F$8</c:f>
              <c:strCache>
                <c:ptCount val="2"/>
                <c:pt idx="0">
                  <c:v>Despatch</c:v>
                </c:pt>
                <c:pt idx="1">
                  <c:v>Million Ton</c:v>
                </c:pt>
              </c:strCache>
            </c:strRef>
          </c:cat>
          <c:val>
            <c:numRef>
              <c:f>Sheet1!$F$14</c:f>
              <c:numCache>
                <c:formatCode>_(* #,##0.00_);_(* \(#,##0.00\);_(* "-"??_);_(@_)</c:formatCode>
                <c:ptCount val="1"/>
                <c:pt idx="0">
                  <c:v>34.32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35-4ACC-8C0F-76CB464FA3ED}"/>
            </c:ext>
          </c:extLst>
        </c:ser>
        <c:ser>
          <c:idx val="6"/>
          <c:order val="6"/>
          <c:tx>
            <c:strRef>
              <c:f>Sheet1!$E$15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Sheet1!$F$7:$F$8</c:f>
              <c:strCache>
                <c:ptCount val="2"/>
                <c:pt idx="0">
                  <c:v>Despatch</c:v>
                </c:pt>
                <c:pt idx="1">
                  <c:v>Million Ton</c:v>
                </c:pt>
              </c:strCache>
            </c:strRef>
          </c:cat>
          <c:val>
            <c:numRef>
              <c:f>Sheet1!$F$15</c:f>
              <c:numCache>
                <c:formatCode>_(* #,##0.00_);_(* \(#,##0.00\);_(* "-"??_);_(@_)</c:formatCode>
                <c:ptCount val="1"/>
                <c:pt idx="0">
                  <c:v>40.58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35-4ACC-8C0F-76CB464FA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791904"/>
        <c:axId val="225483352"/>
      </c:barChart>
      <c:catAx>
        <c:axId val="224791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483352"/>
        <c:crosses val="autoZero"/>
        <c:auto val="1"/>
        <c:lblAlgn val="ctr"/>
        <c:lblOffset val="100"/>
        <c:noMultiLvlLbl val="0"/>
      </c:catAx>
      <c:valAx>
        <c:axId val="22548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79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85717410323709E-2"/>
          <c:y val="0.90189252659207064"/>
          <c:w val="0.83406342957130364"/>
          <c:h val="6.7328772269117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0835B-16E2-46D4-BDF3-AC7E4A3F81FC}" type="datetimeFigureOut">
              <a:rPr lang="en-US" smtClean="0"/>
              <a:t>22-Dec-22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6313" y="1239838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5200"/>
            <a:ext cx="5432425" cy="39068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4988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513" y="9424988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8452A-8150-4780-9CF1-7C27A85BF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9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4284" y="2514601"/>
            <a:ext cx="715048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4284" y="4777381"/>
            <a:ext cx="715048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4362" y="4321159"/>
            <a:ext cx="1511762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612" y="4529542"/>
            <a:ext cx="633726" cy="365125"/>
          </a:xfrm>
        </p:spPr>
        <p:txBody>
          <a:bodyPr/>
          <a:lstStyle/>
          <a:p>
            <a:pPr>
              <a:defRPr/>
            </a:pPr>
            <a:fld id="{B39D62D2-E8C1-4730-98E8-1CCFAFF987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15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09600"/>
            <a:ext cx="7141317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pPr>
              <a:defRPr/>
            </a:pPr>
            <a:fld id="{1E633AA3-2C93-494F-8C7E-441A4C4700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58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7303" y="3505200"/>
            <a:ext cx="612504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4354046"/>
            <a:ext cx="714131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pPr>
              <a:defRPr/>
            </a:pPr>
            <a:fld id="{1E633AA3-2C93-494F-8C7E-441A4C4700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97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438402"/>
            <a:ext cx="7141317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pPr>
              <a:defRPr/>
            </a:pPr>
            <a:fld id="{1E633AA3-2C93-494F-8C7E-441A4C4700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498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70467" y="609600"/>
            <a:ext cx="66187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3" y="4343400"/>
            <a:ext cx="72456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5181600"/>
            <a:ext cx="72456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pPr>
              <a:defRPr/>
            </a:pPr>
            <a:fld id="{1E633AA3-2C93-494F-8C7E-441A4C4700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959010" y="64800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0328" y="290530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8453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627407"/>
            <a:ext cx="7141316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04284" y="4343400"/>
            <a:ext cx="7141317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181600"/>
            <a:ext cx="714131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pPr>
              <a:defRPr/>
            </a:pPr>
            <a:fld id="{1E633AA3-2C93-494F-8C7E-441A4C4700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075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E5E77-F50D-406D-94CA-FD3B8E1AE1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469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1746" y="627407"/>
            <a:ext cx="1794143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4284" y="627407"/>
            <a:ext cx="5109377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D2D4D-D98F-4F31-8725-FFCDA87CDD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92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2" y="624110"/>
            <a:ext cx="71382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284" y="2133600"/>
            <a:ext cx="7141317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3D9E9-7622-43AC-9A0A-DF5446A241F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73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2074562"/>
            <a:ext cx="7141317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3581400"/>
            <a:ext cx="714131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3166528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3244141"/>
            <a:ext cx="633726" cy="365125"/>
          </a:xfrm>
        </p:spPr>
        <p:txBody>
          <a:bodyPr/>
          <a:lstStyle/>
          <a:p>
            <a:pPr>
              <a:defRPr/>
            </a:pPr>
            <a:fld id="{363663F2-E7AE-4AF7-9476-9DCE0628A6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39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4285" y="2136707"/>
            <a:ext cx="3463992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2083" y="2136707"/>
            <a:ext cx="3463517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pPr>
              <a:defRPr/>
            </a:pPr>
            <a:fld id="{E3C71CED-7476-4271-AC71-2F13B169EC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90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4131" y="2226626"/>
            <a:ext cx="311414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4283" y="2802889"/>
            <a:ext cx="3463993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501" y="2223398"/>
            <a:ext cx="31126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8191" y="2799661"/>
            <a:ext cx="3461987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830" y="787784"/>
            <a:ext cx="633726" cy="365125"/>
          </a:xfrm>
        </p:spPr>
        <p:txBody>
          <a:bodyPr/>
          <a:lstStyle/>
          <a:p>
            <a:pPr>
              <a:defRPr/>
            </a:pPr>
            <a:fld id="{83CD7FFC-DEFB-4449-AF39-F19402F778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7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B9F03-DE0B-4E1A-B718-2047BE3EA9A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20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BE820-C7CC-4921-BB05-EA2BCBEAEBA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70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3" y="446088"/>
            <a:ext cx="2848716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785" y="446090"/>
            <a:ext cx="4106815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3" y="1598613"/>
            <a:ext cx="284871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711194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A5822-98B2-4047-87C9-2899BE06BA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03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284" y="4800600"/>
            <a:ext cx="714131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04284" y="634965"/>
            <a:ext cx="7141317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284" y="5367338"/>
            <a:ext cx="714131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3" y="4910661"/>
            <a:ext cx="147155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3830" y="4983089"/>
            <a:ext cx="633726" cy="365125"/>
          </a:xfrm>
        </p:spPr>
        <p:txBody>
          <a:bodyPr/>
          <a:lstStyle/>
          <a:p>
            <a:pPr>
              <a:defRPr/>
            </a:pPr>
            <a:fld id="{27BCA449-C485-401B-A678-3B4B7C751E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24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1463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123" y="285"/>
            <a:ext cx="2114961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9812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7300" y="624110"/>
            <a:ext cx="71383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284" y="2133600"/>
            <a:ext cx="7141317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0100" y="6135090"/>
            <a:ext cx="830245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4283" y="6135810"/>
            <a:ext cx="619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53830" y="787784"/>
            <a:ext cx="633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E633AA3-2C93-494F-8C7E-441A4C4700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69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371600" y="5334000"/>
            <a:ext cx="83820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800" b="1" dirty="0" smtClean="0"/>
              <a:t>Corporate Briefing 2022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05000" y="609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GHARIBWAL CEMENT LIMITED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" y="1143000"/>
            <a:ext cx="9685361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493001" cy="762000"/>
          </a:xfrm>
        </p:spPr>
        <p:txBody>
          <a:bodyPr/>
          <a:lstStyle/>
          <a:p>
            <a:r>
              <a:rPr lang="en-US" sz="2000" b="1" dirty="0" smtClean="0"/>
              <a:t>Energy </a:t>
            </a:r>
            <a:r>
              <a:rPr lang="en-US" sz="2000" b="1" dirty="0"/>
              <a:t>Consumption </a:t>
            </a:r>
            <a:r>
              <a:rPr lang="en-US" sz="2000" b="1" dirty="0" smtClean="0"/>
              <a:t>Data – FY 2022 </a:t>
            </a:r>
            <a:endParaRPr lang="en-US" sz="2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78598"/>
              </p:ext>
            </p:extLst>
          </p:nvPr>
        </p:nvGraphicFramePr>
        <p:xfrm>
          <a:off x="1828800" y="1066800"/>
          <a:ext cx="4795837" cy="330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3" imgW="4796243" imgH="3303891" progId="Excel.Sheet.12">
                  <p:embed/>
                </p:oleObj>
              </mc:Choice>
              <mc:Fallback>
                <p:oleObj name="Worksheet" r:id="rId3" imgW="4796243" imgH="33038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1066800"/>
                        <a:ext cx="4795837" cy="330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24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7569201" cy="838200"/>
          </a:xfrm>
        </p:spPr>
        <p:txBody>
          <a:bodyPr>
            <a:normAutofit/>
          </a:bodyPr>
          <a:lstStyle/>
          <a:p>
            <a:r>
              <a:rPr lang="en-US" sz="2400" b="1" dirty="0"/>
              <a:t>FUTURE DEMAND AND PROSPECTS OF</a:t>
            </a:r>
            <a:br>
              <a:rPr lang="en-US" sz="2400" b="1" dirty="0"/>
            </a:br>
            <a:r>
              <a:rPr lang="en-US" sz="2400" b="1" dirty="0"/>
              <a:t>PAKISTAN CEMENT INDUSTRY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8458200" cy="54864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In Pakistan, infrastructure projects and the housing sector are the key drivers </a:t>
            </a:r>
            <a:r>
              <a:rPr lang="en-US" dirty="0" smtClean="0"/>
              <a:t>for consumption/Demand of </a:t>
            </a:r>
            <a:r>
              <a:rPr lang="en-US" dirty="0"/>
              <a:t>cement. </a:t>
            </a:r>
            <a:endParaRPr lang="en-US" dirty="0" smtClean="0"/>
          </a:p>
          <a:p>
            <a:pPr marL="0" indent="0" algn="just">
              <a:buNone/>
            </a:pPr>
            <a:r>
              <a:rPr lang="en-US" b="1" dirty="0" smtClean="0"/>
              <a:t>Housing Sector </a:t>
            </a:r>
          </a:p>
          <a:p>
            <a:pPr algn="just"/>
            <a:r>
              <a:rPr lang="en-US" dirty="0" smtClean="0"/>
              <a:t>Increasing </a:t>
            </a:r>
            <a:r>
              <a:rPr lang="en-US" dirty="0"/>
              <a:t>urbanization with urban areas having </a:t>
            </a:r>
            <a:r>
              <a:rPr lang="en-US" dirty="0" smtClean="0"/>
              <a:t>lower number </a:t>
            </a:r>
            <a:r>
              <a:rPr lang="en-US" dirty="0"/>
              <a:t>of people per household vis-à-vis rural areas </a:t>
            </a:r>
            <a:r>
              <a:rPr lang="en-US" dirty="0" smtClean="0"/>
              <a:t>creating additional </a:t>
            </a:r>
            <a:r>
              <a:rPr lang="en-US" dirty="0"/>
              <a:t>demand for housing units</a:t>
            </a:r>
          </a:p>
          <a:p>
            <a:pPr marL="0" indent="0">
              <a:buNone/>
            </a:pPr>
            <a:r>
              <a:rPr lang="en-US" b="1" dirty="0" smtClean="0"/>
              <a:t>Infrastructure</a:t>
            </a:r>
            <a:endParaRPr lang="en-US" b="1" dirty="0" smtClean="0"/>
          </a:p>
          <a:p>
            <a:pPr algn="just"/>
            <a:r>
              <a:rPr lang="en-US" dirty="0"/>
              <a:t>Infrastructure projects are planned to be undertaken </a:t>
            </a:r>
            <a:r>
              <a:rPr lang="en-US" dirty="0" smtClean="0"/>
              <a:t>under </a:t>
            </a:r>
            <a:r>
              <a:rPr lang="es-ES" dirty="0" smtClean="0"/>
              <a:t>CPEC and PSDP </a:t>
            </a:r>
            <a:r>
              <a:rPr lang="en-US" dirty="0" smtClean="0"/>
              <a:t>particularly construction </a:t>
            </a:r>
            <a:r>
              <a:rPr lang="en-US" dirty="0"/>
              <a:t>of </a:t>
            </a:r>
            <a:r>
              <a:rPr lang="en-US" dirty="0" smtClean="0"/>
              <a:t>dams/hydro projects, </a:t>
            </a:r>
            <a:r>
              <a:rPr lang="en-US" dirty="0"/>
              <a:t>roads, Industrial parks and </a:t>
            </a:r>
            <a:r>
              <a:rPr lang="en-US" dirty="0" smtClean="0"/>
              <a:t>bridges</a:t>
            </a:r>
          </a:p>
          <a:p>
            <a:pPr algn="just"/>
            <a:r>
              <a:rPr lang="en-US" dirty="0" smtClean="0"/>
              <a:t>Rehabilitation of flood effected areas.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24110"/>
            <a:ext cx="7493001" cy="105229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Historic Growth of </a:t>
            </a:r>
            <a:r>
              <a:rPr lang="en-US" b="1" u="sng" dirty="0" smtClean="0"/>
              <a:t>Local Sales - Last Six (6) Years Average</a:t>
            </a:r>
            <a:r>
              <a:rPr lang="en-US" b="1" u="sng" dirty="0"/>
              <a:t/>
            </a:r>
            <a:br>
              <a:rPr lang="en-US" b="1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8026401" cy="4158622"/>
          </a:xfrm>
        </p:spPr>
        <p:txBody>
          <a:bodyPr/>
          <a:lstStyle/>
          <a:p>
            <a:pPr algn="just"/>
            <a:r>
              <a:rPr lang="en-US" dirty="0" smtClean="0"/>
              <a:t>Industry </a:t>
            </a:r>
            <a:r>
              <a:rPr lang="en-US" dirty="0"/>
              <a:t>in north zone had posted a domestic growth of around </a:t>
            </a:r>
            <a:r>
              <a:rPr lang="en-US" b="1" dirty="0" smtClean="0">
                <a:solidFill>
                  <a:srgbClr val="FF0000"/>
                </a:solidFill>
              </a:rPr>
              <a:t>7.63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b="1" u="sng" dirty="0">
                <a:solidFill>
                  <a:srgbClr val="FF0000"/>
                </a:solidFill>
              </a:rPr>
              <a:t>average</a:t>
            </a:r>
            <a:r>
              <a:rPr lang="en-US" dirty="0"/>
              <a:t> over a period of last six years. </a:t>
            </a:r>
          </a:p>
          <a:p>
            <a:pPr algn="just"/>
            <a:r>
              <a:rPr lang="en-US" dirty="0"/>
              <a:t>From </a:t>
            </a:r>
            <a:r>
              <a:rPr lang="en-US" dirty="0" smtClean="0"/>
              <a:t>27.05 </a:t>
            </a:r>
            <a:r>
              <a:rPr lang="en-US" dirty="0"/>
              <a:t>million tons in FY </a:t>
            </a:r>
            <a:r>
              <a:rPr lang="en-US" dirty="0" smtClean="0"/>
              <a:t>2016 </a:t>
            </a:r>
            <a:r>
              <a:rPr lang="en-US" dirty="0"/>
              <a:t>to </a:t>
            </a:r>
            <a:r>
              <a:rPr lang="en-US" dirty="0" smtClean="0"/>
              <a:t>39.44 </a:t>
            </a:r>
            <a:r>
              <a:rPr lang="en-US" dirty="0"/>
              <a:t>million tons in FY </a:t>
            </a:r>
            <a:r>
              <a:rPr lang="en-US" dirty="0" smtClean="0"/>
              <a:t>2022.</a:t>
            </a:r>
            <a:endParaRPr lang="en-US" dirty="0" smtClean="0"/>
          </a:p>
          <a:p>
            <a:pPr algn="just"/>
            <a:r>
              <a:rPr lang="en-US" dirty="0" smtClean="0"/>
              <a:t>On Average </a:t>
            </a:r>
            <a:r>
              <a:rPr lang="en-US" dirty="0" smtClean="0"/>
              <a:t>2.1 </a:t>
            </a:r>
            <a:r>
              <a:rPr lang="en-US" dirty="0" smtClean="0"/>
              <a:t>million tons increase each year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436523"/>
              </p:ext>
            </p:extLst>
          </p:nvPr>
        </p:nvGraphicFramePr>
        <p:xfrm>
          <a:off x="1066800" y="3352800"/>
          <a:ext cx="8305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255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24110"/>
            <a:ext cx="7569201" cy="1280890"/>
          </a:xfrm>
        </p:spPr>
        <p:txBody>
          <a:bodyPr/>
          <a:lstStyle/>
          <a:p>
            <a:r>
              <a:rPr lang="en-US" b="1" dirty="0" smtClean="0"/>
              <a:t>New Production Line </a:t>
            </a:r>
            <a:r>
              <a:rPr lang="en-US" b="1" dirty="0" err="1" smtClean="0"/>
              <a:t>upto</a:t>
            </a:r>
            <a:r>
              <a:rPr lang="en-US" b="1" dirty="0" smtClean="0"/>
              <a:t> 10,000 TPD Clinker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8331201" cy="4343400"/>
          </a:xfrm>
        </p:spPr>
        <p:txBody>
          <a:bodyPr/>
          <a:lstStyle/>
          <a:p>
            <a:r>
              <a:rPr lang="en-US" dirty="0" smtClean="0"/>
              <a:t>Company has signed contract with </a:t>
            </a:r>
            <a:r>
              <a:rPr lang="en-US" dirty="0" err="1" smtClean="0"/>
              <a:t>FLSmidth</a:t>
            </a:r>
            <a:r>
              <a:rPr lang="en-US" dirty="0" smtClean="0"/>
              <a:t> for Supply of Pyro Process System (CF Silo to Clinker Cooler)</a:t>
            </a:r>
          </a:p>
          <a:p>
            <a:r>
              <a:rPr lang="en-US" dirty="0" smtClean="0"/>
              <a:t>For other machinery company is under discussion with Chines Company</a:t>
            </a:r>
          </a:p>
          <a:p>
            <a:r>
              <a:rPr lang="en-US" dirty="0" smtClean="0"/>
              <a:t>Company has established LC</a:t>
            </a:r>
          </a:p>
          <a:p>
            <a:r>
              <a:rPr lang="en-US" dirty="0" smtClean="0"/>
              <a:t>Partial shipments has arrived at factory</a:t>
            </a:r>
            <a:endParaRPr lang="en-US" dirty="0" smtClean="0"/>
          </a:p>
          <a:p>
            <a:r>
              <a:rPr lang="en-US" dirty="0" smtClean="0"/>
              <a:t>Civil Work is expected to start soon</a:t>
            </a:r>
          </a:p>
          <a:p>
            <a:r>
              <a:rPr lang="en-US" dirty="0" smtClean="0"/>
              <a:t>Project timeline is around 2-years from start of Civil 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2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4000" b="1" dirty="0" smtClean="0"/>
              <a:t>QUESTIONS &amp; ANSWERS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4636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629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about company</a:t>
            </a:r>
            <a:endParaRPr lang="en-US" sz="2000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9105900" cy="54102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GCL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 incorporated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1960.</a:t>
            </a:r>
          </a:p>
          <a:p>
            <a:pPr algn="just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GCL plant is situated in Tehsil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Khan, district Chakwal, over more than 347 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acres.</a:t>
            </a:r>
          </a:p>
          <a:p>
            <a:pPr algn="just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Plant has access to GT Road as well as </a:t>
            </a:r>
          </a:p>
          <a:p>
            <a:pPr marL="0" indent="0" algn="just"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Motorway and railway line</a:t>
            </a:r>
          </a:p>
          <a:p>
            <a:pPr algn="just"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Company installed capacity is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6,700 TPD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(i.e. 2,010,000 ton clinker annually) which 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blend of Chinese &amp; European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machinery.</a:t>
            </a:r>
          </a:p>
          <a:p>
            <a:pPr algn="just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GCL has its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 power generation plant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38.5 MW comprising of 2 HFO, 2 gas based and 3 dual fuel based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Wartsila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generators.</a:t>
            </a:r>
          </a:p>
          <a:p>
            <a:pPr marL="0" indent="0" algn="just">
              <a:buFontTx/>
              <a:buNone/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914400"/>
            <a:ext cx="4267200" cy="3042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about company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610600" cy="5105400"/>
          </a:xfrm>
        </p:spPr>
        <p:txBody>
          <a:bodyPr/>
          <a:lstStyle/>
          <a:p>
            <a:pPr algn="just">
              <a:defRPr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Heat Recovery of 20 MW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(Including coal based Boiler)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alongwith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38.5-MW Captive Power Plant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HFO+Gas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makes total power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generation capacity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58.5 MW approx. </a:t>
            </a:r>
          </a:p>
          <a:p>
            <a:pPr algn="just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GCL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primarily produces and sell “Ordinary Portland Cement (OPC)” under the brand name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Company’s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cement was used in various national construction projects such as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Mangla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Dam,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Qadirabad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Barrage,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Sulemanki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Barrage etc.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GCL has quarry of prime limestone, shale and gypsum (main ingredient of cement) having reserves sufficient for more than100 years</a:t>
            </a:r>
          </a:p>
          <a:p>
            <a:r>
              <a:rPr lang="en-US" b="1" dirty="0"/>
              <a:t>GCL Credit Rating History by </a:t>
            </a:r>
            <a:r>
              <a:rPr lang="en-US" b="1" dirty="0" smtClean="0"/>
              <a:t>PACRA: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dirty="0" smtClean="0"/>
              <a:t>Long term A and Short Term A2. Outlook: Stable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2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24110"/>
            <a:ext cx="7416801" cy="747490"/>
          </a:xfrm>
        </p:spPr>
        <p:txBody>
          <a:bodyPr>
            <a:normAutofit/>
          </a:bodyPr>
          <a:lstStyle/>
          <a:p>
            <a:r>
              <a:rPr lang="en-US" sz="24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COMPLIANCE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382000" cy="55626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Company fully comply all rules and regulations of EPA</a:t>
            </a:r>
          </a:p>
          <a:p>
            <a:pPr algn="just"/>
            <a:r>
              <a:rPr lang="en-US" dirty="0"/>
              <a:t>GCL is located in Zone A </a:t>
            </a:r>
            <a:r>
              <a:rPr lang="en-US" dirty="0" smtClean="0"/>
              <a:t>(As per EPA/GOP Report) which </a:t>
            </a:r>
            <a:r>
              <a:rPr lang="en-US" dirty="0"/>
              <a:t>is positive </a:t>
            </a:r>
            <a:r>
              <a:rPr lang="en-US" dirty="0" smtClean="0"/>
              <a:t>Zone.</a:t>
            </a:r>
          </a:p>
          <a:p>
            <a:pPr algn="just"/>
            <a:r>
              <a:rPr lang="en-US" dirty="0"/>
              <a:t>Government of Punjab &amp; Mines and Mineral Department had declared only Zone </a:t>
            </a:r>
            <a:r>
              <a:rPr lang="en-US" dirty="0" smtClean="0"/>
              <a:t>B &amp; </a:t>
            </a:r>
            <a:r>
              <a:rPr lang="en-US" dirty="0"/>
              <a:t>few portion of Zone C as negative whereas all other Zones are positive for </a:t>
            </a:r>
            <a:r>
              <a:rPr lang="en-US" dirty="0" smtClean="0"/>
              <a:t>expansion &amp; </a:t>
            </a:r>
            <a:r>
              <a:rPr lang="en-US" dirty="0"/>
              <a:t>installation of new cement </a:t>
            </a:r>
            <a:r>
              <a:rPr lang="en-US" dirty="0" smtClean="0"/>
              <a:t>plants</a:t>
            </a:r>
          </a:p>
        </p:txBody>
      </p:sp>
    </p:spTree>
    <p:extLst>
      <p:ext uri="{BB962C8B-B14F-4D97-AF65-F5344CB8AC3E}">
        <p14:creationId xmlns:p14="http://schemas.microsoft.com/office/powerpoint/2010/main" val="39794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3276600" cy="381000"/>
          </a:xfrm>
        </p:spPr>
        <p:txBody>
          <a:bodyPr>
            <a:normAutofit/>
          </a:bodyPr>
          <a:lstStyle/>
          <a:p>
            <a:r>
              <a:rPr lang="en-US" alt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PAKISTAN CEMENT INDUSTRY</a:t>
            </a:r>
            <a:endParaRPr lang="en-US" altLang="en-US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447800" y="838200"/>
            <a:ext cx="7962900" cy="3048000"/>
          </a:xfrm>
        </p:spPr>
        <p:txBody>
          <a:bodyPr>
            <a:noAutofit/>
          </a:bodyPr>
          <a:lstStyle/>
          <a:p>
            <a:pPr algn="just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Pakistan cement industry operates in two zones; </a:t>
            </a:r>
            <a:r>
              <a:rPr lang="en-US" alt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North Zone and South Zone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alt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Zone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provinces of Punjab, Khyber Pakhtunkhwa, Azad Kashmir,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Gilgit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-Baltistan which represents ~76% of installed capacity in Pakistan.  </a:t>
            </a:r>
            <a:r>
              <a:rPr lang="en-US" alt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Zone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provinces of Sindh &amp; </a:t>
            </a:r>
            <a:r>
              <a:rPr lang="en-US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Balochistan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representing 24% of the installed capacity.. </a:t>
            </a:r>
          </a:p>
          <a:p>
            <a:pPr algn="just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altLang="en-US" sz="1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cement manufacturing companies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with </a:t>
            </a:r>
            <a:r>
              <a:rPr lang="en-US" altLang="en-US" sz="1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25-plant locations in the industry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Both north and south zones have their separate demand-supply dynamics. Players operating in the South Market have the opportunity to tap a number of export markets thus providing greater room for revenue diversification.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Considering stronger local demand in North Zone, reliance on exports is lower. Export potential for players in the North Zone is limited to Afghanistan and India.</a:t>
            </a:r>
          </a:p>
          <a:p>
            <a:pPr algn="just"/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2" y="624110"/>
            <a:ext cx="7138299" cy="823690"/>
          </a:xfrm>
        </p:spPr>
        <p:txBody>
          <a:bodyPr>
            <a:normAutofit/>
          </a:bodyPr>
          <a:lstStyle/>
          <a:p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GCL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Despatch</a:t>
            </a: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Capacity Utilization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7721601" cy="4463422"/>
          </a:xfrm>
        </p:spPr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GCL </a:t>
            </a:r>
            <a:r>
              <a:rPr lang="en-US" dirty="0" err="1" smtClean="0"/>
              <a:t>Despatch</a:t>
            </a:r>
            <a:r>
              <a:rPr lang="en-US" dirty="0" smtClean="0"/>
              <a:t> in FY 2022 remained 1,683,250 tons</a:t>
            </a:r>
          </a:p>
          <a:p>
            <a:pPr algn="just"/>
            <a:r>
              <a:rPr lang="en-US" dirty="0" smtClean="0"/>
              <a:t>GCL Capacity utilization remained 80% which is in line with the industry average capacity utilization.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1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645401" cy="685800"/>
          </a:xfrm>
        </p:spPr>
        <p:txBody>
          <a:bodyPr>
            <a:normAutofit/>
          </a:bodyPr>
          <a:lstStyle/>
          <a:p>
            <a:r>
              <a:rPr lang="en-US" b="1" dirty="0"/>
              <a:t>Key financial figures-FY </a:t>
            </a:r>
            <a:r>
              <a:rPr lang="en-US" b="1" dirty="0" smtClean="0"/>
              <a:t>2022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625999"/>
              </p:ext>
            </p:extLst>
          </p:nvPr>
        </p:nvGraphicFramePr>
        <p:xfrm>
          <a:off x="1295400" y="1219200"/>
          <a:ext cx="7762875" cy="496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7763643" imgH="4960356" progId="Excel.Sheet.12">
                  <p:embed/>
                </p:oleObj>
              </mc:Choice>
              <mc:Fallback>
                <p:oleObj name="Worksheet" r:id="rId3" imgW="7763643" imgH="49603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219200"/>
                        <a:ext cx="7762875" cy="496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2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620000" cy="838200"/>
          </a:xfrm>
        </p:spPr>
        <p:txBody>
          <a:bodyPr>
            <a:normAutofit/>
          </a:bodyPr>
          <a:lstStyle/>
          <a:p>
            <a:r>
              <a:rPr lang="en-US" sz="2400" b="1" dirty="0"/>
              <a:t>Key financial </a:t>
            </a:r>
            <a:r>
              <a:rPr lang="en-US" sz="2400" b="1" dirty="0" smtClean="0"/>
              <a:t>figures-First </a:t>
            </a:r>
            <a:r>
              <a:rPr lang="en-US" sz="2400" b="1" dirty="0" err="1" smtClean="0"/>
              <a:t>Qtr</a:t>
            </a:r>
            <a:r>
              <a:rPr lang="en-US" sz="2400" b="1" dirty="0" smtClean="0"/>
              <a:t> of FY 2023 (September 30)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746202"/>
              </p:ext>
            </p:extLst>
          </p:nvPr>
        </p:nvGraphicFramePr>
        <p:xfrm>
          <a:off x="1214438" y="1223963"/>
          <a:ext cx="7478712" cy="440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3" imgW="7479265" imgH="4407969" progId="Excel.Sheet.12">
                  <p:embed/>
                </p:oleObj>
              </mc:Choice>
              <mc:Fallback>
                <p:oleObj name="Worksheet" r:id="rId3" imgW="7479265" imgH="44079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4438" y="1223963"/>
                        <a:ext cx="7478712" cy="440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16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302" y="624110"/>
            <a:ext cx="7138299" cy="823690"/>
          </a:xfrm>
        </p:spPr>
        <p:txBody>
          <a:bodyPr>
            <a:normAutofit/>
          </a:bodyPr>
          <a:lstStyle/>
          <a:p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GCL Net Selling Price/ Retention - Advantage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7721601" cy="4463422"/>
          </a:xfrm>
        </p:spPr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smtClean="0"/>
              <a:t>GCL Retention remained best in industry</a:t>
            </a:r>
          </a:p>
          <a:p>
            <a:pPr algn="just"/>
            <a:r>
              <a:rPr lang="en-US" dirty="0" smtClean="0"/>
              <a:t>GCL Plant is located in center of Punjab</a:t>
            </a:r>
          </a:p>
          <a:p>
            <a:pPr algn="just"/>
            <a:r>
              <a:rPr lang="en-US" dirty="0" smtClean="0"/>
              <a:t>GCL Plant located near to main consumption area</a:t>
            </a:r>
          </a:p>
          <a:p>
            <a:pPr algn="just"/>
            <a:r>
              <a:rPr lang="en-US" dirty="0" smtClean="0"/>
              <a:t>Government is also improving road infrastructure in the area which will further improve company access to areas around plant</a:t>
            </a:r>
          </a:p>
        </p:txBody>
      </p:sp>
    </p:spTree>
    <p:extLst>
      <p:ext uri="{BB962C8B-B14F-4D97-AF65-F5344CB8AC3E}">
        <p14:creationId xmlns:p14="http://schemas.microsoft.com/office/powerpoint/2010/main" val="76569876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7086</TotalTime>
  <Words>718</Words>
  <Application>Microsoft Office PowerPoint</Application>
  <PresentationFormat>A4 Paper (210x297 mm)</PresentationFormat>
  <Paragraphs>66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PGothic</vt:lpstr>
      <vt:lpstr>Arial</vt:lpstr>
      <vt:lpstr>Calibri</vt:lpstr>
      <vt:lpstr>Century Gothic</vt:lpstr>
      <vt:lpstr>Wingdings 3</vt:lpstr>
      <vt:lpstr>Wisp</vt:lpstr>
      <vt:lpstr>Worksheet</vt:lpstr>
      <vt:lpstr>  Corporate Briefing 2022 </vt:lpstr>
      <vt:lpstr>Introduction about company</vt:lpstr>
      <vt:lpstr>Introduction about company</vt:lpstr>
      <vt:lpstr>ENVIRONMENT COMPLIANCE REVIEW</vt:lpstr>
      <vt:lpstr>PAKISTAN CEMENT INDUSTRY</vt:lpstr>
      <vt:lpstr>GCL Despatch &amp; Capacity Utilization </vt:lpstr>
      <vt:lpstr>Key financial figures-FY 2022</vt:lpstr>
      <vt:lpstr>Key financial figures-First Qtr of FY 2023 (September 30)</vt:lpstr>
      <vt:lpstr>GCL Net Selling Price/ Retention - Advantage</vt:lpstr>
      <vt:lpstr>Energy Consumption Data – FY 2022 </vt:lpstr>
      <vt:lpstr>FUTURE DEMAND AND PROSPECTS OF PAKISTAN CEMENT INDUSTRY</vt:lpstr>
      <vt:lpstr>Historic Growth of Local Sales - Last Six (6) Years Average </vt:lpstr>
      <vt:lpstr>New Production Line upto 10,000 TPD Clinker</vt:lpstr>
      <vt:lpstr>  THANK YOU</vt:lpstr>
    </vt:vector>
  </TitlesOfParts>
  <Company>K-Group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Asif Nayab</dc:creator>
  <cp:lastModifiedBy>Farukh</cp:lastModifiedBy>
  <cp:revision>299</cp:revision>
  <cp:lastPrinted>2016-09-02T10:56:01Z</cp:lastPrinted>
  <dcterms:created xsi:type="dcterms:W3CDTF">2008-03-08T08:07:17Z</dcterms:created>
  <dcterms:modified xsi:type="dcterms:W3CDTF">2022-12-22T10:48:06Z</dcterms:modified>
</cp:coreProperties>
</file>